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6" r:id="rId2"/>
    <p:sldId id="2565" r:id="rId3"/>
    <p:sldId id="2598" r:id="rId4"/>
    <p:sldId id="2597" r:id="rId5"/>
    <p:sldId id="2599" r:id="rId6"/>
    <p:sldId id="2600" r:id="rId7"/>
    <p:sldId id="2601" r:id="rId8"/>
    <p:sldId id="2602" r:id="rId9"/>
    <p:sldId id="2603" r:id="rId10"/>
    <p:sldId id="2604" r:id="rId11"/>
    <p:sldId id="2607" r:id="rId12"/>
    <p:sldId id="2608" r:id="rId13"/>
    <p:sldId id="2611" r:id="rId14"/>
    <p:sldId id="2609" r:id="rId15"/>
    <p:sldId id="261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9" autoAdjust="0"/>
    <p:restoredTop sz="85277" autoAdjust="0"/>
  </p:normalViewPr>
  <p:slideViewPr>
    <p:cSldViewPr snapToGrid="0" snapToObjects="1" showGuides="1">
      <p:cViewPr varScale="1">
        <p:scale>
          <a:sx n="155" d="100"/>
          <a:sy n="155" d="100"/>
        </p:scale>
        <p:origin x="1064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1/30/25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65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ompetitions/house-prices-advanced-regression-techniques/data" TargetMode="Externa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28" b="21628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House Prices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72796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Insights, Strategies, and Predictive Modeling</a:t>
            </a:r>
          </a:p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Author: Ramesh Talapaneni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D930-CD9F-8578-027F-2F6C341D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C1C2E7-277C-7479-0065-209FB79FF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OverallQual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Quality of materials and finish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GrLivArea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Above-ground living area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GarageCars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Number of cars accommodated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TotalBsmtSF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Basement area’s impact on price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Neighborhood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Location as a key determinant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70CE2D-2608-A1F3-8FB4-FD244B6F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 – Feature Importance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448D86-BB7D-39E2-5C49-001774FF6A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14048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C11B5-9DCC-9005-0840-1D346FD3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74A10-AFBC-893C-AA8E-058C85975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Bias Mitigation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Avoiding discriminatory variables like demographic data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Ensuring fair predictions across different neighborhoods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Fairness in Modeling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Preventing models from disproportionately favoring high-income areas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Ensuring predictions support equitable housing decisions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Transparency and Explainability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Documenting all preprocessing steps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Communicating model assumptions clearly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5E1C3F-DC61-6617-E53A-B09480C6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and Ethical Considerations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D9C124-40AF-FEB2-AA9F-4C7C869C49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80065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67F8-9088-30C0-D8C8-2C7D1A13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2612F7-7C48-2CA9-2069-8294FB6CC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b="1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b="1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Quality, living area, and location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are the most important factors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provides the highest predictive accuracy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plays a crucial role in reducing model bias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Neighborhood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effects significantly impact pricing trends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23FB98-AD64-F405-47EB-A2B51F3E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Findings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5FBC124-B1EA-FB47-0B96-5914A4E0B6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5501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98351-DE5F-5A2A-E5E5-FD67A254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A62105-E24F-745B-B990-7EF6C8565C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Real Estate Agents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Helps in setting competitive prices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Provides insights into key property features affecting valuation</a:t>
            </a:r>
          </a:p>
          <a:p>
            <a:pPr marL="1028700" lvl="1" indent="-34290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Buyers and Investors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Identifies underpriced properties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Assesses potential return on investment</a:t>
            </a:r>
          </a:p>
          <a:p>
            <a:pPr marL="1028700" lvl="1" indent="-34290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For Financial Institutions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mortgage risk assessment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Enhances loan approval decisions based on property value forecasts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3F4F7-B9FB-4A6D-CF1C-43618A44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– Practical Application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2AE415-0BF3-B363-6B41-4B698D976D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41243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2940548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610-F2D8-81B8-15EF-AD267B04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9144F8-8C09-B38F-1138-85A87CCE9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Enhancements to the Model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additional datasets like macroeconomic indicators, crime rates, and school ratings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deep learning approaches such as neural networks</a:t>
            </a:r>
          </a:p>
          <a:p>
            <a:pPr marL="1028700" lvl="1" indent="-34290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Societal Considerations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Assessing the impact of predictive modeling on marginalized communities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Ensuring equitable benefits for diverse demographics</a:t>
            </a:r>
          </a:p>
          <a:p>
            <a:pPr marL="1028700" lvl="1" indent="-34290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Model Improvements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Refining feature selection techniques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Expanding the dataset to include larger geographical regions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76DEC6-6924-8F1E-8893-9411334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Directions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09F766-2AF0-63E3-FA68-DFC941A437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20145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9D7F0-2DA7-AE89-07A2-8FE2C8F5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4E4C6-2CC9-DB7F-346A-8C99BF5F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43" b="6743"/>
          <a:stretch/>
        </p:blipFill>
        <p:spPr>
          <a:xfrm>
            <a:off x="20" y="4288"/>
            <a:ext cx="12191980" cy="6853712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BCE792-E87C-D1C6-3B12-910BB44A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89" y="2984601"/>
            <a:ext cx="9575801" cy="1767245"/>
          </a:xfrm>
        </p:spPr>
        <p:txBody>
          <a:bodyPr/>
          <a:lstStyle/>
          <a:p>
            <a:pPr algn="ctr"/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13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Business Problem: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Overview of house price prediction and its impact on real estate.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Dataset and Methodology: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Summary of the dataset, preprocessing steps, and modeling approach.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Key trends and visualizations discovered during the analysis.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Model selection, feature importance, and performance evaluation.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and Ethical Considerations: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Bias mitigation, fairness, and transparency in predictions.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and Future Directions: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Summary of findings, next steps, and potential enhancements.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D948-1431-6662-3E73-AD7DB377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318B6-5B69-9783-B433-F65826F35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Why Predict House Prices?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0" lvl="1" indent="-28575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Helps buyers and sellers make informed decisions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real estate agencies in setting competitive prices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Assists investors in evaluating properties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 financial institutions to assess mortgage risks</a:t>
            </a:r>
          </a:p>
          <a:p>
            <a:pPr marL="971550" lvl="1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Price Prediction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Fluctuations due to economic conditions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Influence of location and property characteristics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inconsistencies and missing values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16B478-76C1-88F5-3C79-9AF49C5D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Business Problem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9CED18-005B-A6AF-0F96-53E954A862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412538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362E-F4DD-D1A7-A0D4-0D87A0C1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DAFBD9-4CCD-ADF3-FC4B-0CE5C5D9E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Kaggle - House Prices: Advanced Regression Techniques</a:t>
            </a:r>
            <a:endParaRPr lang="en-US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1460 houses with 79 features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Attributes: Lot Size, Living Area, Neighborhood, Quality Ratings</a:t>
            </a:r>
          </a:p>
          <a:p>
            <a:pPr marL="571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Challenges: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Mixed data types</a:t>
            </a:r>
          </a:p>
          <a:p>
            <a:pPr marL="571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Preprocessing: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Imputation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Standardization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5B4E0D-453B-18C3-055F-B76C398F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Dataset Overview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D17D55-73EA-D058-1A85-A06799BE30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56317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B32E-CDB0-5DEF-4102-C0ABD11CF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D57E0C-3BD9-8E5E-D512-5C758936A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Missing values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 Handled by median imputation.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Categorical variables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one-hot encoded (e.g., Neighborhood).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Numerical features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Scaled (e.g.,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GrLivArea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TotalBsmtSF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Dataset split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80% training, 20% testing.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Models Used: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Linear Regression, Random Forest,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5EDFD5-2AF7-3877-C1B1-FB502A19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764616-5254-1209-D964-12D745A09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40603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34B0-E555-C8A2-3B7B-32718274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2FD372-FAA0-563A-7BA5-7B7CB64BE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OverallQual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(quality of material and finish) is strongly correlated with sale price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b="1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GrLivArea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(above-ground living area) has a strong positive impact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b="1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GarageCars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1800" b="0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TotalBsmtSF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also contribute significantly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b="0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Weak correlation between </a:t>
            </a:r>
            <a:r>
              <a:rPr lang="en-US" sz="1800" b="0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YearBuilt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 sale price after controlling for quality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13F12D-5621-4CF0-78E7-EAB4418B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 – Correlation Heatmap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B60420D-D184-FCC9-E62C-E8E03FCF52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33874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E6BD6-9D28-31B2-84AF-D5D06701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2FAF86-1692-B046-187D-DBCAD6F79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NridgHt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StoneBr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have the highest median sale prices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MeadowV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IDOTRR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have the lowest median prices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Proximity to amenities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schools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influences demand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Newer developments</a:t>
            </a:r>
            <a:r>
              <a:rPr lang="en-US" sz="1800" b="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tend to have higher property values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474D8C-E511-4B74-0DBB-5018C680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 – Neighborhood Impact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58764EE-845E-8708-F067-F6373BBBD2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97537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F62E4-5D92-C213-7FF0-512AA8CC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01B983-0D6F-FB2C-7CD0-475E78394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endParaRPr lang="en-US" sz="1800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strong linear relationship between </a:t>
            </a: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GrLivArea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 </a:t>
            </a: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sale price</a:t>
            </a: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Larger homes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tend to command higher prices</a:t>
            </a: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Outliers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suggest some exceptionally high-value properties</a:t>
            </a: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Basement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additional square footage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significantly increase value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08206E-0399-9F21-7B53-1259B18E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 – Living Area vs. Sale Price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B379329-844C-4A62-42E5-F0F53ACC0E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24494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4697E-2C92-FF22-1BE7-947F667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B567CE-DA7B-CFEE-671E-E9BEE2F1E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i="0" u="none" strike="noStrike" dirty="0">
              <a:solidFill>
                <a:srgbClr val="F8FA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RMSE ~25,124 (simple but limited)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RMSE ~26,980 (better for non-linearity)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b="1" i="0" u="none" strike="noStrike" dirty="0" err="1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RMSE ~29,052 (best performer)</a:t>
            </a: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endParaRPr lang="en-US" sz="1800" dirty="0">
              <a:solidFill>
                <a:srgbClr val="F8FA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spcBef>
                <a:spcPts val="300"/>
              </a:spcBef>
              <a:buFont typeface="Wingdings" pitchFamily="2" charset="2"/>
              <a:buChar char="Ø"/>
            </a:pPr>
            <a:r>
              <a:rPr lang="en-US" sz="1800" i="0" u="none" strike="noStrike" dirty="0">
                <a:solidFill>
                  <a:srgbClr val="F8FAF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trade-off between interpretability and accuracy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CB73CC-FA02-96C3-D168-2081E5B2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 – Model Performance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2351D1-178D-3F90-D84B-CC024A9BAE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1814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3691</TotalTime>
  <Words>653</Words>
  <Application>Microsoft Macintosh PowerPoint</Application>
  <PresentationFormat>Widescreen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Wingdings</vt:lpstr>
      <vt:lpstr>Office Theme</vt:lpstr>
      <vt:lpstr>Predicting House Prices</vt:lpstr>
      <vt:lpstr>Agenda</vt:lpstr>
      <vt:lpstr>Introduction and Business Problem</vt:lpstr>
      <vt:lpstr>Dataset Overview</vt:lpstr>
      <vt:lpstr>Methodology</vt:lpstr>
      <vt:lpstr>Exploratory Insights – Correlation Heatmap</vt:lpstr>
      <vt:lpstr>Exploratory Insights – Neighborhood Impact</vt:lpstr>
      <vt:lpstr>Exploratory Insights – Living Area vs. Sale Price</vt:lpstr>
      <vt:lpstr>Predictive Modeling – Model Performance</vt:lpstr>
      <vt:lpstr>Predictive Modeling – Feature Importance</vt:lpstr>
      <vt:lpstr>Challenges and Ethical Considerations</vt:lpstr>
      <vt:lpstr>Key Findings</vt:lpstr>
      <vt:lpstr>Conclusion – Practical Application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Talapaneni</dc:creator>
  <cp:lastModifiedBy>Ramesh Talapaneni</cp:lastModifiedBy>
  <cp:revision>162</cp:revision>
  <dcterms:created xsi:type="dcterms:W3CDTF">2024-12-21T13:59:23Z</dcterms:created>
  <dcterms:modified xsi:type="dcterms:W3CDTF">2025-02-01T14:44:33Z</dcterms:modified>
</cp:coreProperties>
</file>